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59" r:id="rId6"/>
    <p:sldId id="262" r:id="rId7"/>
    <p:sldId id="269" r:id="rId8"/>
    <p:sldId id="268" r:id="rId9"/>
    <p:sldId id="263" r:id="rId10"/>
    <p:sldId id="265" r:id="rId11"/>
    <p:sldId id="267" r:id="rId12"/>
    <p:sldId id="26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p:restoredTop sz="94674"/>
  </p:normalViewPr>
  <p:slideViewPr>
    <p:cSldViewPr snapToGrid="0" snapToObjects="1">
      <p:cViewPr varScale="1">
        <p:scale>
          <a:sx n="128" d="100"/>
          <a:sy n="128" d="100"/>
        </p:scale>
        <p:origin x="3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a-DK"/>
              <a:t>Klik for at redigere titeltypografien i masteren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5/27/24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8A87A34-81AB-432B-8DAE-1953F412C126}" type="datetimeFigureOut">
              <a:rPr lang="en-US" dirty="0"/>
              <a:t>5/27/24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447191" y="2824269"/>
            <a:ext cx="4645152" cy="264445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412362" y="2821491"/>
            <a:ext cx="4645152" cy="263737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a-DK"/>
              <a:t>Klik for at redigere titeltypografien i masteren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5/27/24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5/27/24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5/27/24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36A36-C119-824D-9EB6-282668B8C481}"/>
              </a:ext>
            </a:extLst>
          </p:cNvPr>
          <p:cNvSpPr>
            <a:spLocks noGrp="1"/>
          </p:cNvSpPr>
          <p:nvPr>
            <p:ph type="ctrTitle"/>
          </p:nvPr>
        </p:nvSpPr>
        <p:spPr>
          <a:xfrm>
            <a:off x="504093" y="802298"/>
            <a:ext cx="10550760" cy="2541431"/>
          </a:xfrm>
        </p:spPr>
        <p:txBody>
          <a:bodyPr/>
          <a:lstStyle/>
          <a:p>
            <a:r>
              <a:rPr lang="da-DK" dirty="0"/>
              <a:t>Madkundskabseksamen</a:t>
            </a:r>
          </a:p>
        </p:txBody>
      </p:sp>
      <p:sp>
        <p:nvSpPr>
          <p:cNvPr id="3" name="Undertitel 2">
            <a:extLst>
              <a:ext uri="{FF2B5EF4-FFF2-40B4-BE49-F238E27FC236}">
                <a16:creationId xmlns:a16="http://schemas.microsoft.com/office/drawing/2014/main" id="{96D42997-1F23-6848-AC71-5F061FBC9A59}"/>
              </a:ext>
            </a:extLst>
          </p:cNvPr>
          <p:cNvSpPr>
            <a:spLocks noGrp="1"/>
          </p:cNvSpPr>
          <p:nvPr>
            <p:ph type="subTitle" idx="1"/>
          </p:nvPr>
        </p:nvSpPr>
        <p:spPr/>
        <p:txBody>
          <a:bodyPr/>
          <a:lstStyle/>
          <a:p>
            <a:r>
              <a:rPr lang="da-DK" dirty="0"/>
              <a:t>En intro…</a:t>
            </a:r>
          </a:p>
        </p:txBody>
      </p:sp>
      <p:pic>
        <p:nvPicPr>
          <p:cNvPr id="4" name="Billede 3">
            <a:extLst>
              <a:ext uri="{FF2B5EF4-FFF2-40B4-BE49-F238E27FC236}">
                <a16:creationId xmlns:a16="http://schemas.microsoft.com/office/drawing/2014/main" id="{9EEE2DAF-4037-6B4A-863C-8A45E24C424B}"/>
              </a:ext>
            </a:extLst>
          </p:cNvPr>
          <p:cNvPicPr>
            <a:picLocks noChangeAspect="1"/>
          </p:cNvPicPr>
          <p:nvPr/>
        </p:nvPicPr>
        <p:blipFill>
          <a:blip r:embed="rId2"/>
          <a:stretch>
            <a:fillRect/>
          </a:stretch>
        </p:blipFill>
        <p:spPr>
          <a:xfrm>
            <a:off x="4329954" y="3596799"/>
            <a:ext cx="7584140" cy="3261201"/>
          </a:xfrm>
          <a:prstGeom prst="rect">
            <a:avLst/>
          </a:prstGeom>
        </p:spPr>
      </p:pic>
    </p:spTree>
    <p:extLst>
      <p:ext uri="{BB962C8B-B14F-4D97-AF65-F5344CB8AC3E}">
        <p14:creationId xmlns:p14="http://schemas.microsoft.com/office/powerpoint/2010/main" val="3006359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afrundede hjørner i samme side 3">
            <a:extLst>
              <a:ext uri="{FF2B5EF4-FFF2-40B4-BE49-F238E27FC236}">
                <a16:creationId xmlns:a16="http://schemas.microsoft.com/office/drawing/2014/main" id="{9F143C87-2FB9-1D46-80C2-588A43DEBE1C}"/>
              </a:ext>
            </a:extLst>
          </p:cNvPr>
          <p:cNvSpPr/>
          <p:nvPr/>
        </p:nvSpPr>
        <p:spPr>
          <a:xfrm>
            <a:off x="10242011" y="366485"/>
            <a:ext cx="1418493" cy="140096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7</a:t>
            </a:r>
          </a:p>
        </p:txBody>
      </p:sp>
      <p:sp>
        <p:nvSpPr>
          <p:cNvPr id="5" name="Tekstfelt 4">
            <a:extLst>
              <a:ext uri="{FF2B5EF4-FFF2-40B4-BE49-F238E27FC236}">
                <a16:creationId xmlns:a16="http://schemas.microsoft.com/office/drawing/2014/main" id="{255E816F-459D-3043-89DF-5487FE07551A}"/>
              </a:ext>
            </a:extLst>
          </p:cNvPr>
          <p:cNvSpPr txBox="1"/>
          <p:nvPr/>
        </p:nvSpPr>
        <p:spPr>
          <a:xfrm>
            <a:off x="497541" y="1976717"/>
            <a:ext cx="11443447" cy="3693319"/>
          </a:xfrm>
          <a:prstGeom prst="rect">
            <a:avLst/>
          </a:prstGeom>
          <a:noFill/>
        </p:spPr>
        <p:txBody>
          <a:bodyPr wrap="square" rtlCol="0">
            <a:spAutoFit/>
          </a:bodyPr>
          <a:lstStyle/>
          <a:p>
            <a:r>
              <a:rPr lang="da-DK" b="1" dirty="0"/>
              <a:t>Præstationen er god, når: </a:t>
            </a:r>
            <a:endParaRPr lang="da-DK" dirty="0"/>
          </a:p>
          <a:p>
            <a:r>
              <a:rPr lang="da-DK" dirty="0"/>
              <a:t>  Eleven disponerer delvis sin tid selvstændigt igennem processen, fra idé til fremstilling af færdigt produkt. </a:t>
            </a:r>
          </a:p>
          <a:p>
            <a:r>
              <a:rPr lang="da-DK" dirty="0"/>
              <a:t>  Eleven arbejder systematisk, med en god grad af overblik, hvor de valg, der træffes, viser en god grad af faglig indsigt i forhold til den stillede opgave. </a:t>
            </a:r>
          </a:p>
          <a:p>
            <a:r>
              <a:rPr lang="da-DK" dirty="0"/>
              <a:t>  Eleven viser et godt kendskab til arbejdsgangen i behandlingen af råvarerne og i den videre forarbejdning i processen. </a:t>
            </a:r>
          </a:p>
          <a:p>
            <a:r>
              <a:rPr lang="da-DK" dirty="0"/>
              <a:t>  Eleven overholder stort set principperne for god køkken- og personlig hygiejne undervejs. </a:t>
            </a:r>
          </a:p>
          <a:p>
            <a:r>
              <a:rPr lang="da-DK" dirty="0"/>
              <a:t>  I processen indgår forskellige teknikker og metoder, som passer til valget af råvarer. </a:t>
            </a:r>
          </a:p>
          <a:p>
            <a:r>
              <a:rPr lang="da-DK" dirty="0"/>
              <a:t>  Det færdige produkt falder fint i tråd med den stillede opgave og fremstår med uvæsentlige mangler. </a:t>
            </a:r>
          </a:p>
          <a:p>
            <a:r>
              <a:rPr lang="da-DK" dirty="0"/>
              <a:t>  Maden er indbydende anrettet og smagssammensat, dog med nogle mangler. </a:t>
            </a:r>
          </a:p>
          <a:p>
            <a:r>
              <a:rPr lang="da-DK" dirty="0"/>
              <a:t>  I den efterfølgende samtale begrunder eleven delvist reflekteret de trufne valg både i planlægningsfasen og idet praktiske arbejde. </a:t>
            </a:r>
          </a:p>
          <a:p>
            <a:r>
              <a:rPr lang="da-DK" dirty="0"/>
              <a:t>  Eleven viser et vist kendskab til mad og måltiders betydning for sundhed, værdier, kulturer og levevilkår. </a:t>
            </a:r>
          </a:p>
          <a:p>
            <a:endParaRPr lang="da-DK" dirty="0"/>
          </a:p>
        </p:txBody>
      </p:sp>
    </p:spTree>
    <p:extLst>
      <p:ext uri="{BB962C8B-B14F-4D97-AF65-F5344CB8AC3E}">
        <p14:creationId xmlns:p14="http://schemas.microsoft.com/office/powerpoint/2010/main" val="1427402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afrundede hjørner i samme side 3">
            <a:extLst>
              <a:ext uri="{FF2B5EF4-FFF2-40B4-BE49-F238E27FC236}">
                <a16:creationId xmlns:a16="http://schemas.microsoft.com/office/drawing/2014/main" id="{9EFB1B6A-02A7-B149-ADE0-17E7A7A2BA6B}"/>
              </a:ext>
            </a:extLst>
          </p:cNvPr>
          <p:cNvSpPr/>
          <p:nvPr/>
        </p:nvSpPr>
        <p:spPr>
          <a:xfrm>
            <a:off x="10267333" y="291217"/>
            <a:ext cx="1418493" cy="140096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02</a:t>
            </a:r>
          </a:p>
        </p:txBody>
      </p:sp>
      <p:sp>
        <p:nvSpPr>
          <p:cNvPr id="5" name="Tekstfelt 4">
            <a:extLst>
              <a:ext uri="{FF2B5EF4-FFF2-40B4-BE49-F238E27FC236}">
                <a16:creationId xmlns:a16="http://schemas.microsoft.com/office/drawing/2014/main" id="{F0E9889A-07BC-2141-8809-0DDF2894A7DE}"/>
              </a:ext>
            </a:extLst>
          </p:cNvPr>
          <p:cNvSpPr txBox="1"/>
          <p:nvPr/>
        </p:nvSpPr>
        <p:spPr>
          <a:xfrm>
            <a:off x="374110" y="2205317"/>
            <a:ext cx="11443779" cy="4108817"/>
          </a:xfrm>
          <a:prstGeom prst="rect">
            <a:avLst/>
          </a:prstGeom>
          <a:noFill/>
        </p:spPr>
        <p:txBody>
          <a:bodyPr wrap="square" rtlCol="0">
            <a:spAutoFit/>
          </a:bodyPr>
          <a:lstStyle/>
          <a:p>
            <a:pPr>
              <a:lnSpc>
                <a:spcPct val="150000"/>
              </a:lnSpc>
            </a:pPr>
            <a:r>
              <a:rPr lang="da-DK" b="1" dirty="0"/>
              <a:t>Præstationen er tilstrækkelig når: </a:t>
            </a:r>
            <a:endParaRPr lang="da-DK" dirty="0"/>
          </a:p>
          <a:p>
            <a:pPr>
              <a:lnSpc>
                <a:spcPct val="150000"/>
              </a:lnSpc>
            </a:pPr>
            <a:r>
              <a:rPr lang="da-DK" dirty="0"/>
              <a:t>  Arbejdsgangen, forarbejdningen og behandlingen af råvarerne er præget af stor usikkerhed og tidsmæssig ineffektivitet. </a:t>
            </a:r>
          </a:p>
          <a:p>
            <a:pPr>
              <a:lnSpc>
                <a:spcPct val="150000"/>
              </a:lnSpc>
            </a:pPr>
            <a:r>
              <a:rPr lang="da-DK" dirty="0"/>
              <a:t>  Principper for køkken- og personlig hygiejne overholdes, men der optræder mange mangler. </a:t>
            </a:r>
          </a:p>
          <a:p>
            <a:pPr>
              <a:lnSpc>
                <a:spcPct val="150000"/>
              </a:lnSpc>
            </a:pPr>
            <a:r>
              <a:rPr lang="da-DK" dirty="0"/>
              <a:t>  Det færdige produkt forekommer som det minimale løsningsforslag til den stillede opgave. </a:t>
            </a:r>
          </a:p>
          <a:p>
            <a:pPr>
              <a:lnSpc>
                <a:spcPct val="150000"/>
              </a:lnSpc>
            </a:pPr>
            <a:r>
              <a:rPr lang="da-DK" dirty="0"/>
              <a:t>  Madens anretning, og smagsoplevelserne fremstår mangelfuld. </a:t>
            </a:r>
          </a:p>
          <a:p>
            <a:pPr>
              <a:lnSpc>
                <a:spcPct val="150000"/>
              </a:lnSpc>
            </a:pPr>
            <a:r>
              <a:rPr lang="da-DK" dirty="0"/>
              <a:t>  I processen indgår få teknikker og metoder, som delvist passer til valget af råvarerne. </a:t>
            </a:r>
          </a:p>
          <a:p>
            <a:pPr>
              <a:lnSpc>
                <a:spcPct val="150000"/>
              </a:lnSpc>
            </a:pPr>
            <a:r>
              <a:rPr lang="da-DK" dirty="0"/>
              <a:t>  I den efterfølgende samtale er elevens redegørelse for de trufne valg meget begrænset. </a:t>
            </a:r>
          </a:p>
          <a:p>
            <a:pPr>
              <a:lnSpc>
                <a:spcPct val="150000"/>
              </a:lnSpc>
            </a:pPr>
            <a:r>
              <a:rPr lang="da-DK" dirty="0"/>
              <a:t>  Eleven har et begrænset kendskab til mad og måltiders betydning for sundhed, værdier, kulturer og levevilkår. </a:t>
            </a:r>
          </a:p>
          <a:p>
            <a:endParaRPr lang="da-DK" dirty="0"/>
          </a:p>
        </p:txBody>
      </p:sp>
    </p:spTree>
    <p:extLst>
      <p:ext uri="{BB962C8B-B14F-4D97-AF65-F5344CB8AC3E}">
        <p14:creationId xmlns:p14="http://schemas.microsoft.com/office/powerpoint/2010/main" val="57190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BBCC9-1352-D245-A1D5-BE5F5D19F9DA}"/>
              </a:ext>
            </a:extLst>
          </p:cNvPr>
          <p:cNvSpPr>
            <a:spLocks noGrp="1"/>
          </p:cNvSpPr>
          <p:nvPr>
            <p:ph type="title"/>
          </p:nvPr>
        </p:nvSpPr>
        <p:spPr/>
        <p:txBody>
          <a:bodyPr/>
          <a:lstStyle/>
          <a:p>
            <a:r>
              <a:rPr lang="da-DK" b="1" dirty="0"/>
              <a:t>Rammerne og krav til eleverne</a:t>
            </a:r>
            <a:endParaRPr lang="da-DK" dirty="0"/>
          </a:p>
        </p:txBody>
      </p:sp>
      <p:sp>
        <p:nvSpPr>
          <p:cNvPr id="3" name="Pladsholder til indhold 2">
            <a:extLst>
              <a:ext uri="{FF2B5EF4-FFF2-40B4-BE49-F238E27FC236}">
                <a16:creationId xmlns:a16="http://schemas.microsoft.com/office/drawing/2014/main" id="{CC8F9BF7-72C9-EB49-BDB0-D85A60091DC4}"/>
              </a:ext>
            </a:extLst>
          </p:cNvPr>
          <p:cNvSpPr>
            <a:spLocks noGrp="1"/>
          </p:cNvSpPr>
          <p:nvPr>
            <p:ph idx="1"/>
          </p:nvPr>
        </p:nvSpPr>
        <p:spPr/>
        <p:txBody>
          <a:bodyPr>
            <a:normAutofit/>
          </a:bodyPr>
          <a:lstStyle/>
          <a:p>
            <a:r>
              <a:rPr lang="da-DK" dirty="0"/>
              <a:t>Gruppen har ca. 100 kr. ud over basisvarerne i lokalet. Dette kan/skal tilpasses den enkelte skoles muligheder og budget. </a:t>
            </a:r>
          </a:p>
          <a:p>
            <a:r>
              <a:rPr lang="da-DK" dirty="0"/>
              <a:t>Gruppen besvarer/overholder prøveoplægget og lave en aflevering i skabelonen til læreren. </a:t>
            </a:r>
          </a:p>
          <a:p>
            <a:r>
              <a:rPr lang="da-DK" dirty="0"/>
              <a:t>Gruppen laver en planlægningsseddel med arbejdsgang, som en del af skabelonen - hvem gør hvad (og hvem gør hvad, hvis en eller anden er syg på "prøvedagen")?</a:t>
            </a:r>
          </a:p>
          <a:p>
            <a:r>
              <a:rPr lang="da-DK" dirty="0"/>
              <a:t>Gruppen laver en bestillingsseddel. </a:t>
            </a:r>
          </a:p>
          <a:p>
            <a:endParaRPr lang="da-DK" dirty="0"/>
          </a:p>
        </p:txBody>
      </p:sp>
    </p:spTree>
    <p:extLst>
      <p:ext uri="{BB962C8B-B14F-4D97-AF65-F5344CB8AC3E}">
        <p14:creationId xmlns:p14="http://schemas.microsoft.com/office/powerpoint/2010/main" val="2855945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8" name="Rectangle 11">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el 1">
            <a:extLst>
              <a:ext uri="{FF2B5EF4-FFF2-40B4-BE49-F238E27FC236}">
                <a16:creationId xmlns:a16="http://schemas.microsoft.com/office/drawing/2014/main" id="{762AA097-B3D4-D248-BECE-ECB693CF39AE}"/>
              </a:ext>
            </a:extLst>
          </p:cNvPr>
          <p:cNvSpPr>
            <a:spLocks noGrp="1"/>
          </p:cNvSpPr>
          <p:nvPr>
            <p:ph type="title"/>
          </p:nvPr>
        </p:nvSpPr>
        <p:spPr>
          <a:xfrm>
            <a:off x="1451579" y="804519"/>
            <a:ext cx="5550357" cy="1049235"/>
          </a:xfrm>
        </p:spPr>
        <p:txBody>
          <a:bodyPr>
            <a:normAutofit/>
          </a:bodyPr>
          <a:lstStyle/>
          <a:p>
            <a:r>
              <a:rPr lang="da-DK" dirty="0"/>
              <a:t>Formål</a:t>
            </a:r>
          </a:p>
        </p:txBody>
      </p:sp>
      <p:sp>
        <p:nvSpPr>
          <p:cNvPr id="29" name="Rectangle 15">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Pladsholder til indhold 2">
            <a:extLst>
              <a:ext uri="{FF2B5EF4-FFF2-40B4-BE49-F238E27FC236}">
                <a16:creationId xmlns:a16="http://schemas.microsoft.com/office/drawing/2014/main" id="{A2ADBF36-6B26-454F-A131-EA4B77A96CED}"/>
              </a:ext>
            </a:extLst>
          </p:cNvPr>
          <p:cNvSpPr>
            <a:spLocks noGrp="1"/>
          </p:cNvSpPr>
          <p:nvPr>
            <p:ph idx="1"/>
          </p:nvPr>
        </p:nvSpPr>
        <p:spPr>
          <a:xfrm>
            <a:off x="1451579" y="2015732"/>
            <a:ext cx="5550357" cy="3450613"/>
          </a:xfrm>
        </p:spPr>
        <p:txBody>
          <a:bodyPr>
            <a:normAutofit/>
          </a:bodyPr>
          <a:lstStyle/>
          <a:p>
            <a:r>
              <a:rPr lang="da-DK" dirty="0"/>
              <a:t>Tryghed ved prøveformen</a:t>
            </a:r>
          </a:p>
          <a:p>
            <a:r>
              <a:rPr lang="da-DK" dirty="0"/>
              <a:t>Overblik over prøveforløbet </a:t>
            </a:r>
          </a:p>
          <a:p>
            <a:r>
              <a:rPr lang="da-DK" dirty="0"/>
              <a:t>Hvorfor er det egentlig at vi arbejder som vi gør i undervisningen? </a:t>
            </a:r>
          </a:p>
        </p:txBody>
      </p:sp>
      <p:pic>
        <p:nvPicPr>
          <p:cNvPr id="5" name="Billede 4" descr="Et billede, der indeholder tekst, skærmbillede, Kurve, nummer/tal&#10;&#10;Automatisk genereret beskrivelse">
            <a:extLst>
              <a:ext uri="{FF2B5EF4-FFF2-40B4-BE49-F238E27FC236}">
                <a16:creationId xmlns:a16="http://schemas.microsoft.com/office/drawing/2014/main" id="{52A51735-3578-3B37-9BAC-CF37D22BFA49}"/>
              </a:ext>
            </a:extLst>
          </p:cNvPr>
          <p:cNvPicPr>
            <a:picLocks noChangeAspect="1"/>
          </p:cNvPicPr>
          <p:nvPr/>
        </p:nvPicPr>
        <p:blipFill>
          <a:blip r:embed="rId2"/>
          <a:stretch>
            <a:fillRect/>
          </a:stretch>
        </p:blipFill>
        <p:spPr>
          <a:xfrm>
            <a:off x="8805797" y="174862"/>
            <a:ext cx="3363519" cy="3708206"/>
          </a:xfrm>
          <a:prstGeom prst="rect">
            <a:avLst/>
          </a:prstGeom>
        </p:spPr>
      </p:pic>
      <p:pic>
        <p:nvPicPr>
          <p:cNvPr id="7" name="Billede 6" descr="Et billede, der indeholder tekst, skærmbillede, nummer/tal, Font/skrifttype&#10;&#10;Automatisk genereret beskrivelse">
            <a:extLst>
              <a:ext uri="{FF2B5EF4-FFF2-40B4-BE49-F238E27FC236}">
                <a16:creationId xmlns:a16="http://schemas.microsoft.com/office/drawing/2014/main" id="{14ABB2DD-E9A4-7EBC-A2F4-011D49F58813}"/>
              </a:ext>
            </a:extLst>
          </p:cNvPr>
          <p:cNvPicPr>
            <a:picLocks noChangeAspect="1"/>
          </p:cNvPicPr>
          <p:nvPr/>
        </p:nvPicPr>
        <p:blipFill>
          <a:blip r:embed="rId3"/>
          <a:stretch>
            <a:fillRect/>
          </a:stretch>
        </p:blipFill>
        <p:spPr>
          <a:xfrm>
            <a:off x="5871178" y="3496363"/>
            <a:ext cx="3761370" cy="2491907"/>
          </a:xfrm>
          <a:prstGeom prst="rect">
            <a:avLst/>
          </a:prstGeom>
        </p:spPr>
      </p:pic>
      <p:pic>
        <p:nvPicPr>
          <p:cNvPr id="18" name="Picture 17">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514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38187-81BD-DF48-8905-159EFB73A878}"/>
              </a:ext>
            </a:extLst>
          </p:cNvPr>
          <p:cNvSpPr>
            <a:spLocks noGrp="1"/>
          </p:cNvSpPr>
          <p:nvPr>
            <p:ph type="title"/>
          </p:nvPr>
        </p:nvSpPr>
        <p:spPr/>
        <p:txBody>
          <a:bodyPr/>
          <a:lstStyle/>
          <a:p>
            <a:r>
              <a:rPr lang="da-DK" dirty="0"/>
              <a:t>Arbejdsgangen de næste par gange, samt hvordan det hele kommer til at forløbe…</a:t>
            </a:r>
          </a:p>
        </p:txBody>
      </p:sp>
      <p:sp>
        <p:nvSpPr>
          <p:cNvPr id="3" name="Pladsholder til indhold 2">
            <a:extLst>
              <a:ext uri="{FF2B5EF4-FFF2-40B4-BE49-F238E27FC236}">
                <a16:creationId xmlns:a16="http://schemas.microsoft.com/office/drawing/2014/main" id="{346863D3-74DA-DF4D-8A21-025C5BE24B4A}"/>
              </a:ext>
            </a:extLst>
          </p:cNvPr>
          <p:cNvSpPr>
            <a:spLocks noGrp="1"/>
          </p:cNvSpPr>
          <p:nvPr>
            <p:ph idx="1"/>
          </p:nvPr>
        </p:nvSpPr>
        <p:spPr/>
        <p:txBody>
          <a:bodyPr>
            <a:normAutofit fontScale="62500" lnSpcReduction="20000"/>
          </a:bodyPr>
          <a:lstStyle/>
          <a:p>
            <a:r>
              <a:rPr lang="da-DK" dirty="0"/>
              <a:t>Eleverne introduceres til prøven/eksamen og dens form (dias). </a:t>
            </a:r>
          </a:p>
          <a:p>
            <a:r>
              <a:rPr lang="da-DK" dirty="0"/>
              <a:t>Gruppedannelse ((1) 2-3 mand). </a:t>
            </a:r>
          </a:p>
          <a:p>
            <a:r>
              <a:rPr lang="da-DK" dirty="0"/>
              <a:t>Trække prøveoplæg.</a:t>
            </a:r>
          </a:p>
          <a:p>
            <a:r>
              <a:rPr lang="da-DK" dirty="0"/>
              <a:t>Arbejdsfasen med prøveoplægget —&gt; lave en skabelon hertil. </a:t>
            </a:r>
          </a:p>
          <a:p>
            <a:r>
              <a:rPr lang="da-DK" dirty="0"/>
              <a:t>Udarbejdelse af opskrift ud fra prøveoplægget. </a:t>
            </a:r>
          </a:p>
          <a:p>
            <a:r>
              <a:rPr lang="da-DK" dirty="0"/>
              <a:t>Lave en planlægningsseddel. </a:t>
            </a:r>
          </a:p>
          <a:p>
            <a:r>
              <a:rPr lang="da-DK" dirty="0"/>
              <a:t>Lave en indkøbsseddel til læreren. </a:t>
            </a:r>
          </a:p>
          <a:p>
            <a:r>
              <a:rPr lang="da-DK" dirty="0"/>
              <a:t>Praktisk prøve, som munder ud i en præsentation af maden, samt en begrundelse for valg af opskrift/råvarer/tilberedning/sammensætning/smag/anretning.</a:t>
            </a:r>
          </a:p>
          <a:p>
            <a:r>
              <a:rPr lang="da-DK" dirty="0"/>
              <a:t>Eleverne har lavet et oplæg på baggrund af prøveoplægget. </a:t>
            </a:r>
          </a:p>
          <a:p>
            <a:r>
              <a:rPr lang="da-DK" dirty="0"/>
              <a:t>Hvis tiden tillader det, stiller, jeg, læreren spørgsmål. </a:t>
            </a:r>
          </a:p>
          <a:p>
            <a:endParaRPr lang="da-DK" dirty="0"/>
          </a:p>
        </p:txBody>
      </p:sp>
    </p:spTree>
    <p:extLst>
      <p:ext uri="{BB962C8B-B14F-4D97-AF65-F5344CB8AC3E}">
        <p14:creationId xmlns:p14="http://schemas.microsoft.com/office/powerpoint/2010/main" val="1985515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4A9-B6B0-8F4D-A40B-F8F098CF01F0}"/>
              </a:ext>
            </a:extLst>
          </p:cNvPr>
          <p:cNvSpPr>
            <a:spLocks noGrp="1"/>
          </p:cNvSpPr>
          <p:nvPr>
            <p:ph type="title"/>
          </p:nvPr>
        </p:nvSpPr>
        <p:spPr/>
        <p:txBody>
          <a:bodyPr/>
          <a:lstStyle/>
          <a:p>
            <a:r>
              <a:rPr lang="da-DK" dirty="0"/>
              <a:t>Eksempel på prøveoplæg</a:t>
            </a:r>
          </a:p>
        </p:txBody>
      </p:sp>
      <p:sp>
        <p:nvSpPr>
          <p:cNvPr id="3" name="Rektangel 2">
            <a:extLst>
              <a:ext uri="{FF2B5EF4-FFF2-40B4-BE49-F238E27FC236}">
                <a16:creationId xmlns:a16="http://schemas.microsoft.com/office/drawing/2014/main" id="{2CC20FF2-8AB9-134C-812A-CB6BC12C873D}"/>
              </a:ext>
            </a:extLst>
          </p:cNvPr>
          <p:cNvSpPr/>
          <p:nvPr/>
        </p:nvSpPr>
        <p:spPr>
          <a:xfrm>
            <a:off x="1409700" y="1965709"/>
            <a:ext cx="9372600" cy="3630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dirty="0"/>
              <a:t>Mad og sundhed </a:t>
            </a:r>
            <a:endParaRPr lang="da-DK" dirty="0"/>
          </a:p>
          <a:p>
            <a:r>
              <a:rPr lang="da-DK" b="1" u="sng" dirty="0"/>
              <a:t>Den praktiske del af prøven:</a:t>
            </a:r>
          </a:p>
          <a:p>
            <a:pPr marL="285750" indent="-285750">
              <a:buFont typeface="Arial" panose="020B0604020202020204" pitchFamily="34" charset="0"/>
              <a:buChar char="•"/>
            </a:pPr>
            <a:r>
              <a:rPr lang="da-DK" dirty="0"/>
              <a:t>I skal tilberede et sundt måltid med fokus på mange forskellige typer af grønt- sager – så vidt mulig i sæson.</a:t>
            </a:r>
          </a:p>
          <a:p>
            <a:pPr marL="285750" indent="-285750">
              <a:buFont typeface="Arial" panose="020B0604020202020204" pitchFamily="34" charset="0"/>
              <a:buChar char="•"/>
            </a:pPr>
            <a:r>
              <a:rPr lang="da-DK" dirty="0"/>
              <a:t>I kan inddrage fisk og/eller kød, og der kan også være plads til en dessert.</a:t>
            </a:r>
          </a:p>
          <a:p>
            <a:pPr marL="285750" indent="-285750">
              <a:buFont typeface="Arial" panose="020B0604020202020204" pitchFamily="34" charset="0"/>
              <a:buChar char="•"/>
            </a:pPr>
            <a:r>
              <a:rPr lang="da-DK" dirty="0"/>
              <a:t>I skal vise forskellige koge- og stegeteknikker under hensyntagen til sundhed og livskvalitet. </a:t>
            </a:r>
          </a:p>
          <a:p>
            <a:endParaRPr lang="da-DK" dirty="0"/>
          </a:p>
          <a:p>
            <a:r>
              <a:rPr lang="da-DK" b="1" u="sng" dirty="0"/>
              <a:t>Den mundtligt teoretiske del af prøven:</a:t>
            </a:r>
          </a:p>
          <a:p>
            <a:pPr marL="285750" indent="-285750">
              <a:buFont typeface="Arial" panose="020B0604020202020204" pitchFamily="34" charset="0"/>
              <a:buChar char="•"/>
            </a:pPr>
            <a:r>
              <a:rPr lang="da-DK" dirty="0"/>
              <a:t>I skal redegøre for, hvorfor I har valgt netop disse grøntsager ud fra sundhed, smag, nydelse, bæredygtighed og madkultur.</a:t>
            </a:r>
          </a:p>
          <a:p>
            <a:pPr marL="285750" indent="-285750">
              <a:buFont typeface="Arial" panose="020B0604020202020204" pitchFamily="34" charset="0"/>
              <a:buChar char="•"/>
            </a:pPr>
            <a:r>
              <a:rPr lang="da-DK" dirty="0"/>
              <a:t>I skal forklare, hvorfor I har valgt at tilberede grøntsagerne netop på denne måde.</a:t>
            </a:r>
          </a:p>
          <a:p>
            <a:pPr algn="ctr"/>
            <a:endParaRPr lang="da-DK" dirty="0"/>
          </a:p>
        </p:txBody>
      </p:sp>
    </p:spTree>
    <p:extLst>
      <p:ext uri="{BB962C8B-B14F-4D97-AF65-F5344CB8AC3E}">
        <p14:creationId xmlns:p14="http://schemas.microsoft.com/office/powerpoint/2010/main" val="385660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el 1">
            <a:extLst>
              <a:ext uri="{FF2B5EF4-FFF2-40B4-BE49-F238E27FC236}">
                <a16:creationId xmlns:a16="http://schemas.microsoft.com/office/drawing/2014/main" id="{92918FD4-1B46-8C48-8BD1-7136E1155FEF}"/>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2000"/>
              <a:t>Arbejdsskabelonen</a:t>
            </a: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dsholder til indhold 5" descr="Et billede, der indeholder tekst, skærmbillede, linje/række, kvittering&#10;&#10;Automatisk genereret beskrivelse">
            <a:extLst>
              <a:ext uri="{FF2B5EF4-FFF2-40B4-BE49-F238E27FC236}">
                <a16:creationId xmlns:a16="http://schemas.microsoft.com/office/drawing/2014/main" id="{147C9983-9998-8875-CD26-EF004BD3F9E1}"/>
              </a:ext>
            </a:extLst>
          </p:cNvPr>
          <p:cNvPicPr>
            <a:picLocks noGrp="1" noChangeAspect="1"/>
          </p:cNvPicPr>
          <p:nvPr>
            <p:ph idx="1"/>
          </p:nvPr>
        </p:nvPicPr>
        <p:blipFill>
          <a:blip r:embed="rId3"/>
          <a:stretch>
            <a:fillRect/>
          </a:stretch>
        </p:blipFill>
        <p:spPr>
          <a:xfrm>
            <a:off x="4863824" y="1116345"/>
            <a:ext cx="5792019" cy="3866172"/>
          </a:xfrm>
          <a:prstGeom prst="rect">
            <a:avLst/>
          </a:prstGeom>
        </p:spPr>
      </p:pic>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805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DA677-C58A-4FCE-A9A0-E66A42EBD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pic>
        <p:nvPicPr>
          <p:cNvPr id="12" name="Picture 11">
            <a:extLst>
              <a:ext uri="{FF2B5EF4-FFF2-40B4-BE49-F238E27FC236}">
                <a16:creationId xmlns:a16="http://schemas.microsoft.com/office/drawing/2014/main" id="{9D85B319-9C30-4D92-B664-CA444ECD79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D7573C1E-3785-43C9-A262-1DA9DF97F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48C4394-BE4E-4302-AF74-4781C6C66E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58F07F1D-8486-43C2-A583-78B4EEC43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54F087-19F9-4107-AF4A-9FD2000E4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el 1">
            <a:extLst>
              <a:ext uri="{FF2B5EF4-FFF2-40B4-BE49-F238E27FC236}">
                <a16:creationId xmlns:a16="http://schemas.microsoft.com/office/drawing/2014/main" id="{81EDB1BF-C1C7-834B-8707-C8110F056C61}"/>
              </a:ext>
            </a:extLst>
          </p:cNvPr>
          <p:cNvSpPr>
            <a:spLocks noGrp="1"/>
          </p:cNvSpPr>
          <p:nvPr>
            <p:ph type="title"/>
          </p:nvPr>
        </p:nvSpPr>
        <p:spPr>
          <a:xfrm>
            <a:off x="1776424" y="4460798"/>
            <a:ext cx="8637073" cy="558063"/>
          </a:xfrm>
        </p:spPr>
        <p:txBody>
          <a:bodyPr vert="horz" lIns="91440" tIns="45720" rIns="91440" bIns="0" rtlCol="0" anchor="b">
            <a:normAutofit/>
          </a:bodyPr>
          <a:lstStyle/>
          <a:p>
            <a:r>
              <a:rPr lang="en-US" sz="1200"/>
              <a:t>Hvordan vil I  fremstille og anrette jeres ret? Lav evt. en tegning/skitse af anretning og borddækning.</a:t>
            </a:r>
            <a:br>
              <a:rPr lang="en-US" sz="1200"/>
            </a:br>
            <a:endParaRPr lang="en-US" sz="1200"/>
          </a:p>
        </p:txBody>
      </p:sp>
      <p:grpSp>
        <p:nvGrpSpPr>
          <p:cNvPr id="22" name="Group 21">
            <a:extLst>
              <a:ext uri="{FF2B5EF4-FFF2-40B4-BE49-F238E27FC236}">
                <a16:creationId xmlns:a16="http://schemas.microsoft.com/office/drawing/2014/main" id="{B280AF9B-B176-410F-92A0-7C78CB6314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64906" y="323838"/>
            <a:ext cx="8661501" cy="3652791"/>
            <a:chOff x="7773058" y="600024"/>
            <a:chExt cx="3630912" cy="5222486"/>
          </a:xfrm>
        </p:grpSpPr>
        <p:sp>
          <p:nvSpPr>
            <p:cNvPr id="23" name="Rectangle 22">
              <a:extLst>
                <a:ext uri="{FF2B5EF4-FFF2-40B4-BE49-F238E27FC236}">
                  <a16:creationId xmlns:a16="http://schemas.microsoft.com/office/drawing/2014/main" id="{D0CAB328-A4F8-449E-81F6-39C37B872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3058" y="600024"/>
              <a:ext cx="3630912" cy="522248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530302-D301-4B31-B0FE-92E3F7B63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04482" y="1062693"/>
              <a:ext cx="3367301" cy="429234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Billede 2">
            <a:extLst>
              <a:ext uri="{FF2B5EF4-FFF2-40B4-BE49-F238E27FC236}">
                <a16:creationId xmlns:a16="http://schemas.microsoft.com/office/drawing/2014/main" id="{E0CD992D-2DF2-8543-A067-1F08E5F84B80}"/>
              </a:ext>
            </a:extLst>
          </p:cNvPr>
          <p:cNvPicPr>
            <a:picLocks noChangeAspect="1"/>
          </p:cNvPicPr>
          <p:nvPr/>
        </p:nvPicPr>
        <p:blipFill rotWithShape="1">
          <a:blip r:embed="rId3"/>
          <a:srcRect r="2" b="12251"/>
          <a:stretch/>
        </p:blipFill>
        <p:spPr>
          <a:xfrm>
            <a:off x="2408470" y="963739"/>
            <a:ext cx="3599926" cy="2369223"/>
          </a:xfrm>
          <a:prstGeom prst="rect">
            <a:avLst/>
          </a:prstGeom>
        </p:spPr>
      </p:pic>
      <p:pic>
        <p:nvPicPr>
          <p:cNvPr id="5" name="Billede 4" descr="Et billede, der indeholder bordservice, spisebord/middagsbord, Borddekoration, bord&#10;&#10;Automatisk genereret beskrivelse">
            <a:extLst>
              <a:ext uri="{FF2B5EF4-FFF2-40B4-BE49-F238E27FC236}">
                <a16:creationId xmlns:a16="http://schemas.microsoft.com/office/drawing/2014/main" id="{66531942-34A5-8E58-0A8D-CE6E25120C63}"/>
              </a:ext>
            </a:extLst>
          </p:cNvPr>
          <p:cNvPicPr>
            <a:picLocks noChangeAspect="1"/>
          </p:cNvPicPr>
          <p:nvPr/>
        </p:nvPicPr>
        <p:blipFill rotWithShape="1">
          <a:blip r:embed="rId4"/>
          <a:srcRect r="2" b="1035"/>
          <a:stretch/>
        </p:blipFill>
        <p:spPr>
          <a:xfrm>
            <a:off x="6172121" y="963739"/>
            <a:ext cx="3599926" cy="2369223"/>
          </a:xfrm>
          <a:prstGeom prst="rect">
            <a:avLst/>
          </a:prstGeom>
        </p:spPr>
      </p:pic>
      <p:cxnSp>
        <p:nvCxnSpPr>
          <p:cNvPr id="26" name="Straight Connector 25">
            <a:extLst>
              <a:ext uri="{FF2B5EF4-FFF2-40B4-BE49-F238E27FC236}">
                <a16:creationId xmlns:a16="http://schemas.microsoft.com/office/drawing/2014/main" id="{BB87DF85-8079-4DF1-ABD5-2CCE2D9F3A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8" name="Picture 27">
            <a:extLst>
              <a:ext uri="{FF2B5EF4-FFF2-40B4-BE49-F238E27FC236}">
                <a16:creationId xmlns:a16="http://schemas.microsoft.com/office/drawing/2014/main" id="{00F585A3-4F05-42DD-A4F6-D87D08261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90266925-2910-48FC-B99D-CFFD0A140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6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21E3E-41D5-8C43-B3CA-EFA5CE83CF7A}"/>
              </a:ext>
            </a:extLst>
          </p:cNvPr>
          <p:cNvSpPr>
            <a:spLocks noGrp="1"/>
          </p:cNvSpPr>
          <p:nvPr>
            <p:ph type="title"/>
          </p:nvPr>
        </p:nvSpPr>
        <p:spPr/>
        <p:txBody>
          <a:bodyPr/>
          <a:lstStyle/>
          <a:p>
            <a:r>
              <a:rPr lang="da-DK" b="1" dirty="0"/>
              <a:t>Lav et lille oplæg til prøve-prøve</a:t>
            </a:r>
            <a:br>
              <a:rPr lang="da-DK" b="1" dirty="0"/>
            </a:br>
            <a:endParaRPr lang="da-DK" dirty="0"/>
          </a:p>
        </p:txBody>
      </p:sp>
      <p:sp>
        <p:nvSpPr>
          <p:cNvPr id="3" name="Pladsholder til indhold 2">
            <a:extLst>
              <a:ext uri="{FF2B5EF4-FFF2-40B4-BE49-F238E27FC236}">
                <a16:creationId xmlns:a16="http://schemas.microsoft.com/office/drawing/2014/main" id="{6E1180F0-ED17-054E-8230-D6E3A77D1E75}"/>
              </a:ext>
            </a:extLst>
          </p:cNvPr>
          <p:cNvSpPr>
            <a:spLocks noGrp="1"/>
          </p:cNvSpPr>
          <p:nvPr>
            <p:ph idx="1"/>
          </p:nvPr>
        </p:nvSpPr>
        <p:spPr>
          <a:xfrm>
            <a:off x="475013" y="2015732"/>
            <a:ext cx="10579841" cy="4266315"/>
          </a:xfrm>
        </p:spPr>
        <p:txBody>
          <a:bodyPr>
            <a:normAutofit fontScale="92500" lnSpcReduction="20000"/>
          </a:bodyPr>
          <a:lstStyle/>
          <a:p>
            <a:r>
              <a:rPr lang="da-DK" dirty="0"/>
              <a:t>I skal sætte ord på, hvad I gerne vil snakke om til prøven. Dette skal fylde ca. en halv A-4 side på computer. Dette kan læses ud af prøveoplægget. </a:t>
            </a:r>
          </a:p>
          <a:p>
            <a:pPr marL="0" indent="0">
              <a:buNone/>
            </a:pPr>
            <a:endParaRPr lang="da-DK" dirty="0"/>
          </a:p>
          <a:p>
            <a:pPr marL="0" indent="0">
              <a:buNone/>
            </a:pPr>
            <a:r>
              <a:rPr lang="da-DK" dirty="0"/>
              <a:t>Det kunne være, at I skulle tage udgangspunkt i at:</a:t>
            </a:r>
          </a:p>
          <a:p>
            <a:r>
              <a:rPr lang="da-DK" i="1" dirty="0"/>
              <a:t>I skal redegøre for, hvorfor I har valgt netop disse grøntsager ud fra sundhed, smag, nydelse, bæredygtighed og madkultur.</a:t>
            </a:r>
          </a:p>
          <a:p>
            <a:r>
              <a:rPr lang="da-DK" i="1" dirty="0"/>
              <a:t>I skal forklare, hvorfor I har valgt at tilberede grøntsagerne netop på denne måde.</a:t>
            </a:r>
          </a:p>
          <a:p>
            <a:pPr marL="0" indent="0">
              <a:buNone/>
            </a:pPr>
            <a:endParaRPr lang="da-DK" dirty="0"/>
          </a:p>
          <a:p>
            <a:pPr marL="0" indent="0">
              <a:buNone/>
            </a:pPr>
            <a:r>
              <a:rPr lang="da-DK" dirty="0"/>
              <a:t>Altså skal I sætte ord på, hvorfor at I gør som I gør. Det kan også være en god ide at sætte flere ord på andre ting, som I gøre til prøven, da det er en god forberedelse. Får I brugt det hele til samtalen? Sandsynligvis ikke, men I er max klar og forberedt til fingerspidserne. </a:t>
            </a:r>
          </a:p>
          <a:p>
            <a:endParaRPr lang="da-DK" dirty="0"/>
          </a:p>
        </p:txBody>
      </p:sp>
    </p:spTree>
    <p:extLst>
      <p:ext uri="{BB962C8B-B14F-4D97-AF65-F5344CB8AC3E}">
        <p14:creationId xmlns:p14="http://schemas.microsoft.com/office/powerpoint/2010/main" val="283252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2135E-ECD0-244A-A0B2-654781B20589}"/>
              </a:ext>
            </a:extLst>
          </p:cNvPr>
          <p:cNvSpPr>
            <a:spLocks noGrp="1"/>
          </p:cNvSpPr>
          <p:nvPr>
            <p:ph type="title"/>
          </p:nvPr>
        </p:nvSpPr>
        <p:spPr/>
        <p:txBody>
          <a:bodyPr>
            <a:normAutofit fontScale="90000"/>
          </a:bodyPr>
          <a:lstStyle/>
          <a:p>
            <a:r>
              <a:rPr lang="da-DK" b="1" dirty="0"/>
              <a:t>Hvilke teknikker arbejder vi med i madlavningen?</a:t>
            </a:r>
            <a:br>
              <a:rPr lang="da-DK" b="1" dirty="0"/>
            </a:br>
            <a:endParaRPr lang="da-DK" dirty="0"/>
          </a:p>
        </p:txBody>
      </p:sp>
      <p:sp>
        <p:nvSpPr>
          <p:cNvPr id="3" name="Pladsholder til indhold 2">
            <a:extLst>
              <a:ext uri="{FF2B5EF4-FFF2-40B4-BE49-F238E27FC236}">
                <a16:creationId xmlns:a16="http://schemas.microsoft.com/office/drawing/2014/main" id="{B65A502C-CB22-BE46-A8F1-7CE0620D0928}"/>
              </a:ext>
            </a:extLst>
          </p:cNvPr>
          <p:cNvSpPr>
            <a:spLocks noGrp="1"/>
          </p:cNvSpPr>
          <p:nvPr>
            <p:ph idx="1"/>
          </p:nvPr>
        </p:nvSpPr>
        <p:spPr/>
        <p:txBody>
          <a:bodyPr>
            <a:normAutofit fontScale="92500"/>
          </a:bodyPr>
          <a:lstStyle/>
          <a:p>
            <a:r>
              <a:rPr lang="da-DK" dirty="0"/>
              <a:t>Her er det vigtigt, at vælge nogle teknikker, som I er trygge ved, men hvor I også udfordre jer selv. Sværhedsgraden af opskriften og teknikkerne har også indflydelse på karakteren. Altså skal I gøre op med jer selv, hvad jeres mål er i forhold til karakter. Det er bedre at lykkedes med en mellemsvær teknik, end det er at fejle med en svær teknik. Hvor er jeres niveau?</a:t>
            </a:r>
          </a:p>
          <a:p>
            <a:r>
              <a:rPr lang="da-DK" dirty="0"/>
              <a:t>Hvis du vil lave en bryllupslagkage med </a:t>
            </a:r>
            <a:r>
              <a:rPr lang="da-DK" dirty="0" err="1"/>
              <a:t>ganache</a:t>
            </a:r>
            <a:r>
              <a:rPr lang="da-DK" dirty="0"/>
              <a:t> og diverse fancy sprøjteteknikker, kan det være et for svært niveau og tiden kan skride. Måske det er bedre at lave en mere simpel kage, men have et godt teoretisk oplæg til prøven. Dette koordineres i samarbejde med din lærer, hvor I kan snakke om realistiske mål for gruppen og/elle hvad det vil kræve at komme dertil.  </a:t>
            </a:r>
          </a:p>
          <a:p>
            <a:endParaRPr lang="da-DK" dirty="0"/>
          </a:p>
        </p:txBody>
      </p:sp>
    </p:spTree>
    <p:extLst>
      <p:ext uri="{BB962C8B-B14F-4D97-AF65-F5344CB8AC3E}">
        <p14:creationId xmlns:p14="http://schemas.microsoft.com/office/powerpoint/2010/main" val="346238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82106-F9CF-034C-8423-A427D66F3CD0}"/>
              </a:ext>
            </a:extLst>
          </p:cNvPr>
          <p:cNvSpPr>
            <a:spLocks noGrp="1"/>
          </p:cNvSpPr>
          <p:nvPr>
            <p:ph type="title"/>
          </p:nvPr>
        </p:nvSpPr>
        <p:spPr>
          <a:xfrm>
            <a:off x="349610" y="159750"/>
            <a:ext cx="9603275" cy="1049235"/>
          </a:xfrm>
        </p:spPr>
        <p:txBody>
          <a:bodyPr>
            <a:normAutofit fontScale="90000"/>
          </a:bodyPr>
          <a:lstStyle/>
          <a:p>
            <a:r>
              <a:rPr lang="da-DK" dirty="0"/>
              <a:t>KARAKTERSKALAEN </a:t>
            </a:r>
            <a:br>
              <a:rPr lang="da-DK" dirty="0"/>
            </a:br>
            <a:r>
              <a:rPr lang="da-DK" dirty="0"/>
              <a:t>– ALT HANDLER IKKE OM TAL, MEN HVAD ER I TILFREDSE MED OG HVAD KAN I SIGTE EFTER? HVAD MEGET ARBEJDE VIL I LÆGGE I PRØVEN?</a:t>
            </a:r>
          </a:p>
        </p:txBody>
      </p:sp>
      <p:sp>
        <p:nvSpPr>
          <p:cNvPr id="3" name="Tekstfelt 2">
            <a:extLst>
              <a:ext uri="{FF2B5EF4-FFF2-40B4-BE49-F238E27FC236}">
                <a16:creationId xmlns:a16="http://schemas.microsoft.com/office/drawing/2014/main" id="{2A991115-E0EC-4D40-8729-CC54878247E3}"/>
              </a:ext>
            </a:extLst>
          </p:cNvPr>
          <p:cNvSpPr txBox="1"/>
          <p:nvPr/>
        </p:nvSpPr>
        <p:spPr>
          <a:xfrm>
            <a:off x="3810000" y="2661138"/>
            <a:ext cx="184731" cy="369332"/>
          </a:xfrm>
          <a:prstGeom prst="rect">
            <a:avLst/>
          </a:prstGeom>
          <a:noFill/>
        </p:spPr>
        <p:txBody>
          <a:bodyPr wrap="none" rtlCol="0">
            <a:spAutoFit/>
          </a:bodyPr>
          <a:lstStyle/>
          <a:p>
            <a:endParaRPr lang="da-DK" dirty="0"/>
          </a:p>
        </p:txBody>
      </p:sp>
      <p:sp>
        <p:nvSpPr>
          <p:cNvPr id="10" name="Tekstfelt 9">
            <a:extLst>
              <a:ext uri="{FF2B5EF4-FFF2-40B4-BE49-F238E27FC236}">
                <a16:creationId xmlns:a16="http://schemas.microsoft.com/office/drawing/2014/main" id="{927FD138-1CBF-3145-BD74-07C750D45859}"/>
              </a:ext>
            </a:extLst>
          </p:cNvPr>
          <p:cNvSpPr txBox="1"/>
          <p:nvPr/>
        </p:nvSpPr>
        <p:spPr>
          <a:xfrm>
            <a:off x="349610" y="1957753"/>
            <a:ext cx="11336216" cy="4247317"/>
          </a:xfrm>
          <a:prstGeom prst="rect">
            <a:avLst/>
          </a:prstGeom>
          <a:noFill/>
        </p:spPr>
        <p:txBody>
          <a:bodyPr wrap="square" rtlCol="0">
            <a:spAutoFit/>
          </a:bodyPr>
          <a:lstStyle/>
          <a:p>
            <a:r>
              <a:rPr lang="da-DK" b="1" dirty="0"/>
              <a:t>Præstationen er fremragende, når: </a:t>
            </a:r>
            <a:endParaRPr lang="da-DK" dirty="0"/>
          </a:p>
          <a:p>
            <a:r>
              <a:rPr lang="da-DK" dirty="0"/>
              <a:t>  Eleven disponerer sin tid meget selvstændigt igennem processen, fra idé til fremstilling af færdigt produkt. </a:t>
            </a:r>
          </a:p>
          <a:p>
            <a:r>
              <a:rPr lang="da-DK" dirty="0"/>
              <a:t>  Eleven arbejder eksemplarisk og systematisk, med en fremragende grad af overblik, hvor de valg, der træffes, viser fremragende grad af faglig indsigt i forhold til den stillede opgave. </a:t>
            </a:r>
          </a:p>
          <a:p>
            <a:r>
              <a:rPr lang="da-DK" dirty="0"/>
              <a:t>  Elevens arbejde er præget af sikkerhed og overskud i arbejdsgangen, i behandlingen af råvarerne og i den videre forarbejdning i processen. </a:t>
            </a:r>
          </a:p>
          <a:p>
            <a:r>
              <a:rPr lang="da-DK" dirty="0"/>
              <a:t>  Eleven overholder eksemplarisk principperne for god køkken- og personlig hygiejne undervejs. </a:t>
            </a:r>
          </a:p>
          <a:p>
            <a:r>
              <a:rPr lang="da-DK" dirty="0"/>
              <a:t>  I processen indgår forskellige teknikker og metoder, som passer fremragende til valget af råvarer. </a:t>
            </a:r>
          </a:p>
          <a:p>
            <a:r>
              <a:rPr lang="da-DK" dirty="0"/>
              <a:t>  Det færdige produkt fremstår meget overbevisende og i tråd med den stillede opgave og med ingen eller få væsentlige mangler. </a:t>
            </a:r>
          </a:p>
          <a:p>
            <a:r>
              <a:rPr lang="da-DK" dirty="0"/>
              <a:t>  Maden er meget indbydende anrettet og meget velsmagende </a:t>
            </a:r>
          </a:p>
          <a:p>
            <a:r>
              <a:rPr lang="da-DK" dirty="0"/>
              <a:t>  I den efterfølgende samtale begrunder eleven meget reflekteret de trufne valg både i planlægningsfasen og i det praktiske arbejde. </a:t>
            </a:r>
          </a:p>
          <a:p>
            <a:r>
              <a:rPr lang="da-DK" dirty="0"/>
              <a:t>  Eleven viser et fremragende kendskab til måltiders betydning for sundhed, værdier, kulturer og levevilkår</a:t>
            </a:r>
          </a:p>
          <a:p>
            <a:endParaRPr lang="da-DK" dirty="0"/>
          </a:p>
        </p:txBody>
      </p:sp>
      <p:sp>
        <p:nvSpPr>
          <p:cNvPr id="11" name="Rektangel med afrundede hjørner i samme side 10">
            <a:extLst>
              <a:ext uri="{FF2B5EF4-FFF2-40B4-BE49-F238E27FC236}">
                <a16:creationId xmlns:a16="http://schemas.microsoft.com/office/drawing/2014/main" id="{82AD301C-943C-8C41-A063-EAF437839650}"/>
              </a:ext>
            </a:extLst>
          </p:cNvPr>
          <p:cNvSpPr/>
          <p:nvPr/>
        </p:nvSpPr>
        <p:spPr>
          <a:xfrm>
            <a:off x="10267333" y="384125"/>
            <a:ext cx="1418493" cy="140096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12</a:t>
            </a:r>
          </a:p>
        </p:txBody>
      </p:sp>
    </p:spTree>
    <p:extLst>
      <p:ext uri="{BB962C8B-B14F-4D97-AF65-F5344CB8AC3E}">
        <p14:creationId xmlns:p14="http://schemas.microsoft.com/office/powerpoint/2010/main" val="370262348"/>
      </p:ext>
    </p:extLst>
  </p:cSld>
  <p:clrMapOvr>
    <a:masterClrMapping/>
  </p:clrMapOvr>
</p:sld>
</file>

<file path=ppt/theme/theme1.xml><?xml version="1.0" encoding="utf-8"?>
<a:theme xmlns:a="http://schemas.openxmlformats.org/drawingml/2006/main" name="Galleri">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Galleri</Template>
  <TotalTime>6563</TotalTime>
  <Words>1180</Words>
  <Application>Microsoft Macintosh PowerPoint</Application>
  <PresentationFormat>Widescreen</PresentationFormat>
  <Paragraphs>77</Paragraphs>
  <Slides>12</Slides>
  <Notes>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12</vt:i4>
      </vt:variant>
    </vt:vector>
  </HeadingPairs>
  <TitlesOfParts>
    <vt:vector size="15" baseType="lpstr">
      <vt:lpstr>Arial</vt:lpstr>
      <vt:lpstr>Gill Sans MT</vt:lpstr>
      <vt:lpstr>Galleri</vt:lpstr>
      <vt:lpstr>Madkundskabseksamen</vt:lpstr>
      <vt:lpstr>Formål</vt:lpstr>
      <vt:lpstr>Arbejdsgangen de næste par gange, samt hvordan det hele kommer til at forløbe…</vt:lpstr>
      <vt:lpstr>Eksempel på prøveoplæg</vt:lpstr>
      <vt:lpstr>Arbejdsskabelonen</vt:lpstr>
      <vt:lpstr>Hvordan vil I  fremstille og anrette jeres ret? Lav evt. en tegning/skitse af anretning og borddækning. </vt:lpstr>
      <vt:lpstr>Lav et lille oplæg til prøve-prøve </vt:lpstr>
      <vt:lpstr>Hvilke teknikker arbejder vi med i madlavningen? </vt:lpstr>
      <vt:lpstr>KARAKTERSKALAEN  – ALT HANDLER IKKE OM TAL, MEN HVAD ER I TILFREDSE MED OG HVAD KAN I SIGTE EFTER? HVAD MEGET ARBEJDE VIL I LÆGGE I PRØVEN?</vt:lpstr>
      <vt:lpstr>PowerPoint-præsentation</vt:lpstr>
      <vt:lpstr>PowerPoint-præsentation</vt:lpstr>
      <vt:lpstr>Rammerne og krav til eleverne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Madkundskabseksamen</dc:title>
  <dc:creator>Christian Bunk Svane</dc:creator>
  <cp:lastModifiedBy>Christian Bunk Svane</cp:lastModifiedBy>
  <cp:revision>20</cp:revision>
  <dcterms:created xsi:type="dcterms:W3CDTF">2020-01-23T09:54:50Z</dcterms:created>
  <dcterms:modified xsi:type="dcterms:W3CDTF">2024-05-27T15:02:41Z</dcterms:modified>
</cp:coreProperties>
</file>